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Old Standard TT"/>
      <p:regular r:id="rId38"/>
      <p:bold r:id="rId39"/>
      <p: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991121c9f_0_5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991121c9f_0_5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991121c9f_0_5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991121c9f_0_5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fc3fadf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fc3fadf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91121c9f_0_5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91121c9f_0_5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991121c9f_0_5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991121c9f_0_5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dos conceptos interesantes: same and valid convolutions.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valid: sin padding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same: dar un valor de padding de manera tal que la dimension del output sea igual a la dimension del input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991121c9f_0_5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991121c9f_0_5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91121c9f_0_5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91121c9f_0_5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991121c9f_0_5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991121c9f_0_5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The intuitive reasoning behind this layer is that once we know that a specific feature is in the original input volume (there will be a high activation value), its exact location is not as important as its relative location to the other features.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The first is that the amount of parameters or weights is reduced by 75%, thus lessening the computation cost</a:t>
            </a: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 The second is that it will control </a:t>
            </a:r>
            <a:r>
              <a:rPr b="1" lang="es">
                <a:solidFill>
                  <a:srgbClr val="333333"/>
                </a:solidFill>
                <a:highlight>
                  <a:srgbClr val="FFFFFF"/>
                </a:highlight>
              </a:rPr>
              <a:t>overfitting</a:t>
            </a: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991121c9f_0_5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991121c9f_0_5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91121c9f_0_5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991121c9f_0_5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f07b488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f07b488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991121c9f_0_5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991121c9f_0_5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991121c9f_0_5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991121c9f_0_5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example given an image, the convolution layer detects features such as two eyes, long ears, four legs, a short tail and so 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f07b488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f07b488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fc3fad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fc3fad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i.e., a dot-product between the concatenation of the embedding vectors in a given window and a weight vector , which is then often followed by a non-linear activation function 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efc3fadf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efc3fad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fc3fad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efc3fad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is also worth noting that the number of input channels for this convolutional layer—a value that is typically 1 for grayscale images or 3 for RGB images—will be 1 in this case, because a single, input text source will be encoded as one list of word embeddings.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-similar words will have similar embeddings and a convolution operation is just a linear operation on these vectors. So, when a convolutional kernel is applied to different sets of similar words, it will produce a similar output value!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fc3fad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efc3fad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efc3fad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efc3fad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fc3fad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fc3fad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This is called a 1D convolution because the kernel is moving in only one dimension: time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7b51b4c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7b51b4c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991121c9f_0_5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991121c9f_0_5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efc3fadf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efc3fadf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991121c9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991121c9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991121c9f_0_5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991121c9f_0_5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991121c9f_0_5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991121c9f_0_5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991121c9f_0_5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991121c9f_0_5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991121c9f_0_5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991121c9f_0_5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991121c9f_0_5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991121c9f_0_5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91121c9f_0_5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991121c9f_0_5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991121c9f_0_5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991121c9f_0_5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Kernel_(image_processing)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s://towardsdatascience.com/applied-deep-learning-part-4-convolutional-neural-networks-584bc134c1e2" TargetMode="External"/><Relationship Id="rId5" Type="http://schemas.openxmlformats.org/officeDocument/2006/relationships/hyperlink" Target="https://www.coursera.org/learn/convolutional-neural-networks" TargetMode="External"/><Relationship Id="rId6" Type="http://schemas.openxmlformats.org/officeDocument/2006/relationships/hyperlink" Target="https://cezannec.github.io/Convolutional_Neural_Networks/" TargetMode="External"/><Relationship Id="rId7" Type="http://schemas.openxmlformats.org/officeDocument/2006/relationships/hyperlink" Target="https://cezannec.github.io/CNN_Text_Classificat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 avanzadas: convolucionales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Diplomatura en Ciencia de Datos, Aprendizaje Automático y sus Aplicaciones - 2022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importancia de los filtros (kernels)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71600"/>
            <a:ext cx="8520600" cy="3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/>
              <a:t>Los filtros capturan distintos aspectos de una imagen: detección de bordes, desenfoque, </a:t>
            </a:r>
            <a:r>
              <a:rPr lang="es" sz="2300" u="sng">
                <a:solidFill>
                  <a:schemeClr val="hlink"/>
                </a:solidFill>
                <a:hlinkClick r:id="rId3"/>
              </a:rPr>
              <a:t>más ejemplos</a:t>
            </a:r>
            <a:r>
              <a:rPr lang="es" sz="2300"/>
              <a:t>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00" y="2301875"/>
            <a:ext cx="74961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convoluciones a imágenes en 3D?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71600"/>
            <a:ext cx="5349600" cy="3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Los filtros también tienen 3 dimensiones,</a:t>
            </a:r>
            <a:r>
              <a:rPr b="1" lang="es" sz="1700" u="sng"/>
              <a:t> la profundidad del filtro coincide con la profundidad de la imagen</a:t>
            </a:r>
            <a:r>
              <a:rPr lang="es" sz="1700"/>
              <a:t> que estemos trabajando.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Por ejemplo, si nuestra imagen es 32x32x3 un ejemplo de filtro podría ser 5x5x3.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En una capa convolucional, aplicamos diferentes filtros simultáneamente a la misma imagen. Luego los diferentes resultados se apilan (stacked) uno al lado del otro para obtener la salida de la capa convolucional.</a:t>
            </a:r>
            <a:endParaRPr sz="1700"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0" r="0" t="-4723"/>
          <a:stretch/>
        </p:blipFill>
        <p:spPr>
          <a:xfrm>
            <a:off x="5606125" y="1010325"/>
            <a:ext cx="3401674" cy="20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 rot="-5400000">
            <a:off x="7470675" y="2434725"/>
            <a:ext cx="209100" cy="134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6959925" y="3268075"/>
            <a:ext cx="132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Old Standard TT"/>
                <a:ea typeface="Old Standard TT"/>
                <a:cs typeface="Old Standard TT"/>
                <a:sym typeface="Old Standard TT"/>
              </a:rPr>
              <a:t>10 filtros aplicados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aplicamos convoluciones a imágenes en 3D?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50" y="1203325"/>
            <a:ext cx="6247575" cy="3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Dos parámetros importantes: Padding y stride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</a:t>
            </a:r>
            <a:r>
              <a:rPr b="1" lang="es" u="sng"/>
              <a:t>stride</a:t>
            </a:r>
            <a:r>
              <a:rPr lang="es"/>
              <a:t> controla cuánto nos movemos a través de la imagen cada vez que aplicamos el filtro de convolución. Tiene impacto directo en la dimensión del feature map (output de la convolución).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menos solapamiento en la convolución.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13" y="2966249"/>
            <a:ext cx="3928513" cy="1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1453175" y="2427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stride de 1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5560800" y="2427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stride de 2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100" y="2889176"/>
            <a:ext cx="3522203" cy="1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194400" y="4524275"/>
            <a:ext cx="62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Imágenes: https://adeshpande3.github.io/A-Beginner%27s-Guide-To-Understanding-Convolutional-Neural-Networks-Part-2/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Dos parámetros importantes: Padding y stride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 aplicar convolución</a:t>
            </a:r>
            <a:r>
              <a:rPr lang="es"/>
              <a:t> la dimensión del output disminuye, además perdemos bastante información de los ejes </a:t>
            </a:r>
            <a:r>
              <a:rPr lang="es"/>
              <a:t>. Para que la salida de la convolución mantenga las dimensiones de la imagen, podemos usar el </a:t>
            </a:r>
            <a:r>
              <a:rPr b="1" lang="es" u="sng">
                <a:solidFill>
                  <a:schemeClr val="dk2"/>
                </a:solidFill>
              </a:rPr>
              <a:t>Padding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Ayuda a aumentar el tamaño de la imagen con pixeles </a:t>
            </a:r>
            <a:r>
              <a:rPr lang="es"/>
              <a:t>vacíos</a:t>
            </a:r>
            <a:r>
              <a:rPr lang="es"/>
              <a:t> (usualmente ceros) y se usa en conjunto con el stride.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999" y="2767000"/>
            <a:ext cx="2319450" cy="21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4905475" y="3157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Padding de 2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194400" y="4524275"/>
            <a:ext cx="62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Imágenes: https://adeshpande3.github.io/A-Beginner%27s-Guide-To-Understanding-Convolutional-Neural-Networks-Part-2/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445025"/>
            <a:ext cx="85206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calculamos la dimensión del output?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Ejemplo en 2D</a:t>
            </a:r>
            <a:endParaRPr sz="200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11700" y="1519650"/>
            <a:ext cx="30750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Dados los siguientes inputs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Image nxn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Padding 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Stride 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Filter fxf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3505500" y="2147725"/>
            <a:ext cx="628200" cy="32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524000" y="1528150"/>
            <a:ext cx="4308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ld Standard TT"/>
                <a:ea typeface="Old Standard TT"/>
                <a:cs typeface="Old Standard TT"/>
                <a:sym typeface="Old Standard TT"/>
              </a:rPr>
              <a:t>El output tendrá la siguiente dimensión: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75" y="2245825"/>
            <a:ext cx="4526750" cy="8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Arquitectura simple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5" y="1721125"/>
            <a:ext cx="8194676" cy="25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4142075" y="1927050"/>
            <a:ext cx="950700" cy="258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4443425" y="4626150"/>
            <a:ext cx="348000" cy="24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1654"/>
          </a:solidFill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Pooling Layers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1700" y="1171600"/>
            <a:ext cx="8520600" cy="1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Estas capas permiten reducir el número de parámetros disminuyendo la dimensión de la salida de la capa convolucional.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Estas capas no tienen </a:t>
            </a:r>
            <a:r>
              <a:rPr lang="es"/>
              <a:t>parámetros</a:t>
            </a:r>
            <a:r>
              <a:rPr lang="es"/>
              <a:t> entrenables (es decir, que no interfieren en el descenso por el </a:t>
            </a:r>
            <a:r>
              <a:rPr lang="es"/>
              <a:t>gradiente</a:t>
            </a:r>
            <a:r>
              <a:rPr lang="es"/>
              <a:t>).</a:t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1315300" y="2906175"/>
            <a:ext cx="18849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Pooling</a:t>
            </a:r>
            <a:endParaRPr b="1" sz="1800" u="sng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stride = 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filter = 2x2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351" y="2491300"/>
            <a:ext cx="3663625" cy="23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113400" y="4658500"/>
            <a:ext cx="664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Imagen: </a:t>
            </a:r>
            <a:r>
              <a:rPr lang="es" sz="8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https://www.davidsbatista.net/blog/2018/03/31/SentenceClassificationConvNets/</a:t>
            </a:r>
            <a:endParaRPr sz="8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</a:t>
            </a:r>
            <a:r>
              <a:rPr lang="es"/>
              <a:t> en una capa convolucional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311700" y="1171600"/>
            <a:ext cx="85206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Si aplicamos 10 filtros de dimensión 3x3x3 en una capa convolucional, </a:t>
            </a:r>
            <a:r>
              <a:rPr b="1" lang="es"/>
              <a:t>¿Cuántos parámetros tiene esta capa?</a:t>
            </a:r>
            <a:endParaRPr b="1"/>
          </a:p>
        </p:txBody>
      </p:sp>
      <p:sp>
        <p:nvSpPr>
          <p:cNvPr id="234" name="Google Shape;234;p30"/>
          <p:cNvSpPr/>
          <p:nvPr/>
        </p:nvSpPr>
        <p:spPr>
          <a:xfrm>
            <a:off x="1095000" y="2546650"/>
            <a:ext cx="1171200" cy="993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792150" y="2546650"/>
            <a:ext cx="1171200" cy="993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619675" y="2546650"/>
            <a:ext cx="1171200" cy="9930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109975" y="3734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3x3x3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1536300" y="2019300"/>
            <a:ext cx="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3233450" y="2019300"/>
            <a:ext cx="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6882750" y="1950650"/>
            <a:ext cx="7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 rot="-5400000">
            <a:off x="1486950" y="3470200"/>
            <a:ext cx="209100" cy="134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809250" y="4302100"/>
            <a:ext cx="17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27 + bias= 28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5494050" y="4123475"/>
            <a:ext cx="333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28x10 = 280 </a:t>
            </a: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parámetros</a:t>
            </a: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en una sola capa!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3802075" y="28878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….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Arquitectura simple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5" y="1721125"/>
            <a:ext cx="8194676" cy="25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6875075" y="1799750"/>
            <a:ext cx="450000" cy="258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7017691" y="4498850"/>
            <a:ext cx="164700" cy="24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1654"/>
          </a:solidFill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Fully Connected Layer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Luego de capas convolucionales y de pooling se añaden un par de capas Fully Connected (las mismas que vimos en la primera parte de la materia) para completar la arquitectura de una red Convolucional.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la Fully Connected Layers necesitan de input un vector y hasta ahora tenemos </a:t>
            </a:r>
            <a:r>
              <a:rPr lang="es"/>
              <a:t>volúmenes</a:t>
            </a:r>
            <a:r>
              <a:rPr lang="es"/>
              <a:t> en 3D como outputs, es necesario hacer un </a:t>
            </a:r>
            <a:r>
              <a:rPr b="1" lang="es" u="sng"/>
              <a:t>Flatten</a:t>
            </a:r>
            <a:r>
              <a:rPr lang="es"/>
              <a:t> de input para conectarlo con la siguiente capa.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u="sng"/>
              <a:t>Flattening</a:t>
            </a:r>
            <a:r>
              <a:rPr lang="es"/>
              <a:t> es la operación de transformar un vector de 3 dimensiones en uno de 1 dimensión.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Intuición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</a:t>
            </a:r>
            <a:r>
              <a:rPr b="1" lang="es" u="sng"/>
              <a:t>redes neuronales convolucionales</a:t>
            </a:r>
            <a:r>
              <a:rPr lang="es"/>
              <a:t> pueden pensarse como una combinación de 2 components: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Feature extraction (Convolutional and Pooling Layers)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Clasificación (Fully Connected Layers)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Texto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Convolución 1D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00" y="1171600"/>
            <a:ext cx="85206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Dada una secuencia de palabras, donde cada palabra está asociada con un vector de embeddings de dimensión </a:t>
            </a:r>
            <a:r>
              <a:rPr i="1" lang="es"/>
              <a:t>d</a:t>
            </a:r>
            <a:r>
              <a:rPr lang="es"/>
              <a:t>, una </a:t>
            </a:r>
            <a:r>
              <a:rPr b="1" lang="es" u="sng"/>
              <a:t>convolución en 1D</a:t>
            </a:r>
            <a:r>
              <a:rPr lang="es"/>
              <a:t> de ancho </a:t>
            </a:r>
            <a:r>
              <a:rPr i="1" lang="es"/>
              <a:t>d</a:t>
            </a:r>
            <a:r>
              <a:rPr lang="es"/>
              <a:t> es el resultado de mover una ventana deslizante de longitud </a:t>
            </a:r>
            <a:r>
              <a:rPr i="1" lang="es"/>
              <a:t>d</a:t>
            </a:r>
            <a:r>
              <a:rPr lang="es"/>
              <a:t> sobre la secuencia y aplicar el mismo filtro de convolución a cada ventana en la secuencia.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274" y="2636625"/>
            <a:ext cx="4483675" cy="22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5523325" y="4610000"/>
            <a:ext cx="664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Imagen: </a:t>
            </a: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https://cezannec.github.io/CNN_Text_Classification/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Convolución 1D - Filtros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 caso del texto, los filtros ya no son más cuadrados. Ahora serán </a:t>
            </a:r>
            <a:r>
              <a:rPr lang="es" u="sng"/>
              <a:t>rectangulares</a:t>
            </a:r>
            <a:r>
              <a:rPr lang="es"/>
              <a:t> donde: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alto será el número de embeddings (palabras) que va a “ver” al mismo tiempo.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ancho debe abarcar la longitud de un embedding.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500" y="3014475"/>
            <a:ext cx="4604800" cy="19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128925" y="4568800"/>
            <a:ext cx="664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Imagen: https://cezannec.github.io/CNN_Text_Classification/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Convolución 1D - Filtros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filtro “mira” una palabra y las palabras alrededor en una ventana secuencial y devuelve un valor que captura “algo” sobre la frase en sí misma.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3820700" y="2121675"/>
            <a:ext cx="536100" cy="38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067950" y="2680500"/>
            <a:ext cx="404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ld Standard TT"/>
                <a:ea typeface="Old Standard TT"/>
                <a:cs typeface="Old Standard TT"/>
                <a:sym typeface="Old Standard TT"/>
              </a:rPr>
              <a:t>Extracción de features: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s" sz="1800">
                <a:latin typeface="Old Standard TT"/>
                <a:ea typeface="Old Standard TT"/>
                <a:cs typeface="Old Standard TT"/>
                <a:sym typeface="Old Standard TT"/>
              </a:rPr>
              <a:t>Sentimiento del texto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s" sz="1800">
                <a:latin typeface="Old Standard TT"/>
                <a:ea typeface="Old Standard TT"/>
                <a:cs typeface="Old Standard TT"/>
                <a:sym typeface="Old Standard TT"/>
              </a:rPr>
              <a:t>Gramática de las palabras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Padding</a:t>
            </a:r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39" y="1171598"/>
            <a:ext cx="6609360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Pooling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texto, usamos </a:t>
            </a:r>
            <a:r>
              <a:rPr b="1" lang="es" u="sng"/>
              <a:t>P</a:t>
            </a:r>
            <a:r>
              <a:rPr b="1" lang="es" u="sng"/>
              <a:t>ooling</a:t>
            </a:r>
            <a:r>
              <a:rPr lang="es"/>
              <a:t> para indicar la presencia de features importantes en el texto sin importar en qué lugar se encuentran o si la longitud de la oración es demasiado larga.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75" y="2242100"/>
            <a:ext cx="5477827" cy="26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Convolución 1D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00" y="1171600"/>
            <a:ext cx="7223050" cy="29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3671650" y="4635700"/>
            <a:ext cx="664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Imagen: https://dennybritz.com/posts/wildml/understanding-convolutional-neural-networks-for-nlp/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/>
        </p:nvSpPr>
        <p:spPr>
          <a:xfrm>
            <a:off x="3671650" y="4635700"/>
            <a:ext cx="664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Imagen: https://dennybritz.com/posts/wildml/understanding-convolutional-neural-networks-for-nlp/</a:t>
            </a:r>
            <a:endParaRPr sz="900">
              <a:solidFill>
                <a:srgbClr val="99999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7361" r="9554" t="5562"/>
          <a:stretch/>
        </p:blipFill>
        <p:spPr>
          <a:xfrm>
            <a:off x="2470137" y="115350"/>
            <a:ext cx="4346789" cy="45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Arquitectura simple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5" y="1721125"/>
            <a:ext cx="8194676" cy="25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76" y="304250"/>
            <a:ext cx="7814601" cy="44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poco de historia</a:t>
            </a:r>
            <a:endParaRPr/>
          </a:p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311700" y="1171600"/>
            <a:ext cx="8520600" cy="3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[1998] </a:t>
            </a:r>
            <a:r>
              <a:rPr b="1" lang="es">
                <a:solidFill>
                  <a:schemeClr val="accent5"/>
                </a:solidFill>
              </a:rPr>
              <a:t>LeNet - 5</a:t>
            </a:r>
            <a:r>
              <a:rPr lang="es"/>
              <a:t> - Gradient-based learning applied to document recognition - LeCun et al.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[2012] </a:t>
            </a:r>
            <a:r>
              <a:rPr b="1" lang="es">
                <a:solidFill>
                  <a:schemeClr val="accent5"/>
                </a:solidFill>
              </a:rPr>
              <a:t>AlexNet</a:t>
            </a:r>
            <a:r>
              <a:rPr b="1" lang="es"/>
              <a:t> </a:t>
            </a:r>
            <a:r>
              <a:rPr lang="es"/>
              <a:t>- ImageNet classification with deep convolutional neural networks - Krizhevsky et 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[2013] </a:t>
            </a:r>
            <a:r>
              <a:rPr b="1" lang="es">
                <a:solidFill>
                  <a:schemeClr val="accent5"/>
                </a:solidFill>
              </a:rPr>
              <a:t>Using 1x1 convolutions</a:t>
            </a:r>
            <a:r>
              <a:rPr lang="es"/>
              <a:t> - Network in network - Lin et al.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[2014] </a:t>
            </a:r>
            <a:r>
              <a:rPr b="1" lang="es">
                <a:solidFill>
                  <a:schemeClr val="accent5"/>
                </a:solidFill>
              </a:rPr>
              <a:t>Inception network</a:t>
            </a:r>
            <a:r>
              <a:rPr lang="es"/>
              <a:t> - Going deeper with convolutions - Szegedy et 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[2015] </a:t>
            </a:r>
            <a:r>
              <a:rPr b="1" lang="es">
                <a:solidFill>
                  <a:schemeClr val="accent5"/>
                </a:solidFill>
              </a:rPr>
              <a:t>VGG - 16</a:t>
            </a:r>
            <a:r>
              <a:rPr lang="es"/>
              <a:t> - Very deep convolutional networks for large-scale image recognition - Simonyan &amp; Zisserman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[2015] </a:t>
            </a:r>
            <a:r>
              <a:rPr b="1" lang="es">
                <a:solidFill>
                  <a:schemeClr val="accent5"/>
                </a:solidFill>
              </a:rPr>
              <a:t>ResNet</a:t>
            </a:r>
            <a:r>
              <a:rPr lang="es"/>
              <a:t> - Deep residual networks for image recognition - He et 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[2017] </a:t>
            </a:r>
            <a:r>
              <a:rPr b="1" lang="es">
                <a:solidFill>
                  <a:schemeClr val="accent5"/>
                </a:solidFill>
              </a:rPr>
              <a:t>MobileNets</a:t>
            </a:r>
            <a:r>
              <a:rPr lang="es"/>
              <a:t> - Efficient Convolutional Neural Networks for Mobile Vision Applications - Howard et 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[2019] </a:t>
            </a:r>
            <a:r>
              <a:rPr b="1" lang="es">
                <a:solidFill>
                  <a:schemeClr val="accent5"/>
                </a:solidFill>
              </a:rPr>
              <a:t>MobileNets</a:t>
            </a:r>
            <a:r>
              <a:rPr lang="es"/>
              <a:t> - MobileNetV2: Inverted Residuals and Linear Botlenecks - Sandler et al.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[2019] </a:t>
            </a:r>
            <a:r>
              <a:rPr b="1" lang="es">
                <a:solidFill>
                  <a:schemeClr val="accent5"/>
                </a:solidFill>
              </a:rPr>
              <a:t>EfficientNet</a:t>
            </a:r>
            <a:r>
              <a:rPr lang="es"/>
              <a:t>- EfficientNet:Rethinking Model Scaling for Convolutional Neural Networks - Tan and 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Créditos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Curso Stanford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towardsdatascience.com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Convolutional Neural Networks - Andrew 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>
                <a:solidFill>
                  <a:schemeClr val="hlink"/>
                </a:solidFill>
                <a:hlinkClick r:id="rId6"/>
              </a:rPr>
              <a:t>Convolutional Neural Networks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>
                <a:solidFill>
                  <a:schemeClr val="hlink"/>
                </a:solidFill>
                <a:hlinkClick r:id="rId7"/>
              </a:rPr>
              <a:t>CNNs for Text Classification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Arquitectura simple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5" y="1721125"/>
            <a:ext cx="8194676" cy="25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2648250" y="1884625"/>
            <a:ext cx="1510800" cy="258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318775" y="4558225"/>
            <a:ext cx="348000" cy="24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1654"/>
          </a:solidFill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Convoluciones en  2D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31950"/>
            <a:ext cx="1691100" cy="1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089300"/>
            <a:ext cx="1429316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88" y="1682850"/>
            <a:ext cx="2093850" cy="22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613" y="4007100"/>
            <a:ext cx="1325975" cy="43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>
            <a:off x="2495225" y="1748800"/>
            <a:ext cx="2610000" cy="8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stCxn id="86" idx="3"/>
            <a:endCxn id="87" idx="1"/>
          </p:cNvCxnSpPr>
          <p:nvPr/>
        </p:nvCxnSpPr>
        <p:spPr>
          <a:xfrm flipH="1" rot="10800000">
            <a:off x="2353766" y="2788063"/>
            <a:ext cx="2763300" cy="12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5207350" y="65700"/>
            <a:ext cx="3656700" cy="12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Convoluciones en  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31950"/>
            <a:ext cx="1691100" cy="1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089300"/>
            <a:ext cx="1429316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88" y="1682850"/>
            <a:ext cx="2093850" cy="22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613" y="4007100"/>
            <a:ext cx="1325975" cy="43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>
            <a:off x="2495225" y="1748800"/>
            <a:ext cx="2610000" cy="8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8"/>
          <p:cNvCxnSpPr>
            <a:stCxn id="98" idx="3"/>
            <a:endCxn id="99" idx="1"/>
          </p:cNvCxnSpPr>
          <p:nvPr/>
        </p:nvCxnSpPr>
        <p:spPr>
          <a:xfrm flipH="1" rot="10800000">
            <a:off x="2353766" y="2788063"/>
            <a:ext cx="2763300" cy="12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/>
          <p:nvPr/>
        </p:nvSpPr>
        <p:spPr>
          <a:xfrm>
            <a:off x="995550" y="1187250"/>
            <a:ext cx="791400" cy="7977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375" y="266150"/>
            <a:ext cx="887100" cy="8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3100" y="290638"/>
            <a:ext cx="850925" cy="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5545625" y="2181325"/>
            <a:ext cx="446100" cy="4395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6668725" y="60015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015225" y="600150"/>
            <a:ext cx="7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=4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09" name="Google Shape;109;p18"/>
          <p:cNvCxnSpPr>
            <a:endCxn id="106" idx="0"/>
          </p:cNvCxnSpPr>
          <p:nvPr/>
        </p:nvCxnSpPr>
        <p:spPr>
          <a:xfrm flipH="1">
            <a:off x="5768675" y="1289425"/>
            <a:ext cx="376800" cy="891900"/>
          </a:xfrm>
          <a:prstGeom prst="straightConnector1">
            <a:avLst/>
          </a:prstGeom>
          <a:noFill/>
          <a:ln cap="flat" cmpd="sng" w="9525">
            <a:solidFill>
              <a:srgbClr val="FF165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8300" y="1539250"/>
            <a:ext cx="1248799" cy="12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5500925" y="0"/>
            <a:ext cx="320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ld Standard TT"/>
                <a:ea typeface="Old Standard TT"/>
                <a:cs typeface="Old Standard TT"/>
                <a:sym typeface="Old Standard TT"/>
              </a:rPr>
              <a:t>Producto punto o producto interno entre 2 vectores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5207350" y="65700"/>
            <a:ext cx="3656700" cy="12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Convoluciones en  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31950"/>
            <a:ext cx="1691100" cy="1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089300"/>
            <a:ext cx="1429316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88" y="1682850"/>
            <a:ext cx="2093850" cy="22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613" y="4007100"/>
            <a:ext cx="1325975" cy="43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9"/>
          <p:cNvCxnSpPr/>
          <p:nvPr/>
        </p:nvCxnSpPr>
        <p:spPr>
          <a:xfrm>
            <a:off x="2495225" y="1748800"/>
            <a:ext cx="2610000" cy="8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stCxn id="119" idx="3"/>
            <a:endCxn id="120" idx="1"/>
          </p:cNvCxnSpPr>
          <p:nvPr/>
        </p:nvCxnSpPr>
        <p:spPr>
          <a:xfrm flipH="1" rot="10800000">
            <a:off x="2353766" y="2788063"/>
            <a:ext cx="2763300" cy="12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/>
          <p:nvPr/>
        </p:nvSpPr>
        <p:spPr>
          <a:xfrm>
            <a:off x="1243425" y="1187250"/>
            <a:ext cx="817800" cy="7977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3100" y="290638"/>
            <a:ext cx="850925" cy="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5985563" y="2194250"/>
            <a:ext cx="446100" cy="4395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6668725" y="60015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8015225" y="600150"/>
            <a:ext cx="7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=3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29" name="Google Shape;129;p19"/>
          <p:cNvCxnSpPr>
            <a:endCxn id="126" idx="0"/>
          </p:cNvCxnSpPr>
          <p:nvPr/>
        </p:nvCxnSpPr>
        <p:spPr>
          <a:xfrm flipH="1">
            <a:off x="6208613" y="1302350"/>
            <a:ext cx="376800" cy="891900"/>
          </a:xfrm>
          <a:prstGeom prst="straightConnector1">
            <a:avLst/>
          </a:prstGeom>
          <a:noFill/>
          <a:ln cap="flat" cmpd="sng" w="9525">
            <a:solidFill>
              <a:srgbClr val="FF16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5500925" y="0"/>
            <a:ext cx="320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ld Standard TT"/>
                <a:ea typeface="Old Standard TT"/>
                <a:cs typeface="Old Standard TT"/>
                <a:sym typeface="Old Standard TT"/>
              </a:rPr>
              <a:t>Producto punto o producto interno entre 2 vectores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8975" y="1569300"/>
            <a:ext cx="1281775" cy="12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8749" y="263750"/>
            <a:ext cx="930351" cy="8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207350" y="65700"/>
            <a:ext cx="3656700" cy="121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Convoluciones en  2D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31950"/>
            <a:ext cx="1691100" cy="18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089300"/>
            <a:ext cx="1429316" cy="1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88" y="1682850"/>
            <a:ext cx="2093850" cy="22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613" y="4007100"/>
            <a:ext cx="1325975" cy="43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>
            <a:off x="2495225" y="1748800"/>
            <a:ext cx="2610000" cy="8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0"/>
          <p:cNvCxnSpPr>
            <a:stCxn id="140" idx="3"/>
            <a:endCxn id="141" idx="1"/>
          </p:cNvCxnSpPr>
          <p:nvPr/>
        </p:nvCxnSpPr>
        <p:spPr>
          <a:xfrm flipH="1" rot="10800000">
            <a:off x="2353766" y="2788063"/>
            <a:ext cx="2763300" cy="12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0"/>
          <p:cNvSpPr/>
          <p:nvPr/>
        </p:nvSpPr>
        <p:spPr>
          <a:xfrm>
            <a:off x="1510900" y="1204225"/>
            <a:ext cx="804900" cy="7977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3100" y="290638"/>
            <a:ext cx="850925" cy="8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425488" y="2196388"/>
            <a:ext cx="446100" cy="439500"/>
          </a:xfrm>
          <a:prstGeom prst="rect">
            <a:avLst/>
          </a:prstGeom>
          <a:noFill/>
          <a:ln cap="flat" cmpd="sng" w="19050">
            <a:solidFill>
              <a:srgbClr val="FF16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6668725" y="600150"/>
            <a:ext cx="2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8015225" y="600150"/>
            <a:ext cx="7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=4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50" name="Google Shape;150;p20"/>
          <p:cNvCxnSpPr>
            <a:endCxn id="147" idx="0"/>
          </p:cNvCxnSpPr>
          <p:nvPr/>
        </p:nvCxnSpPr>
        <p:spPr>
          <a:xfrm flipH="1">
            <a:off x="6648538" y="1304488"/>
            <a:ext cx="376800" cy="891900"/>
          </a:xfrm>
          <a:prstGeom prst="straightConnector1">
            <a:avLst/>
          </a:prstGeom>
          <a:noFill/>
          <a:ln cap="flat" cmpd="sng" w="9525">
            <a:solidFill>
              <a:srgbClr val="FF16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0"/>
          <p:cNvSpPr txBox="1"/>
          <p:nvPr/>
        </p:nvSpPr>
        <p:spPr>
          <a:xfrm>
            <a:off x="5500925" y="0"/>
            <a:ext cx="320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Old Standard TT"/>
                <a:ea typeface="Old Standard TT"/>
                <a:cs typeface="Old Standard TT"/>
                <a:sym typeface="Old Standard TT"/>
              </a:rPr>
              <a:t>Producto punto o producto interno entre 2 vectores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8">
            <a:alphaModFix/>
          </a:blip>
          <a:srcRect b="3484" l="0" r="0" t="0"/>
          <a:stretch/>
        </p:blipFill>
        <p:spPr>
          <a:xfrm>
            <a:off x="5579725" y="305675"/>
            <a:ext cx="934336" cy="8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representamos imágenes?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imágenes se representan como matrices en un espacio de 3 dimensiones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Tenemos: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Ancho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Alto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Profundidad (corresponde a los canales RGB)</a:t>
            </a:r>
            <a:endParaRPr sz="18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525" y="2878900"/>
            <a:ext cx="5699076" cy="20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